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532" r:id="rId2"/>
    <p:sldId id="347" r:id="rId3"/>
    <p:sldId id="500" r:id="rId4"/>
    <p:sldId id="348" r:id="rId5"/>
    <p:sldId id="349" r:id="rId6"/>
    <p:sldId id="501" r:id="rId7"/>
    <p:sldId id="350" r:id="rId8"/>
    <p:sldId id="352" r:id="rId9"/>
    <p:sldId id="502" r:id="rId10"/>
    <p:sldId id="503" r:id="rId11"/>
    <p:sldId id="464" r:id="rId12"/>
    <p:sldId id="466" r:id="rId13"/>
    <p:sldId id="467" r:id="rId14"/>
    <p:sldId id="355" r:id="rId15"/>
    <p:sldId id="356" r:id="rId16"/>
    <p:sldId id="468" r:id="rId17"/>
    <p:sldId id="505" r:id="rId18"/>
    <p:sldId id="362" r:id="rId19"/>
    <p:sldId id="469" r:id="rId20"/>
    <p:sldId id="470" r:id="rId21"/>
    <p:sldId id="364" r:id="rId22"/>
    <p:sldId id="507" r:id="rId23"/>
    <p:sldId id="508" r:id="rId24"/>
    <p:sldId id="366" r:id="rId25"/>
    <p:sldId id="369" r:id="rId26"/>
    <p:sldId id="471" r:id="rId27"/>
    <p:sldId id="472" r:id="rId28"/>
    <p:sldId id="371" r:id="rId29"/>
    <p:sldId id="474" r:id="rId30"/>
    <p:sldId id="509" r:id="rId31"/>
    <p:sldId id="504" r:id="rId32"/>
    <p:sldId id="374" r:id="rId33"/>
    <p:sldId id="375" r:id="rId34"/>
    <p:sldId id="476" r:id="rId35"/>
    <p:sldId id="477" r:id="rId36"/>
    <p:sldId id="478" r:id="rId37"/>
    <p:sldId id="377" r:id="rId38"/>
    <p:sldId id="378" r:id="rId39"/>
    <p:sldId id="380" r:id="rId40"/>
    <p:sldId id="382" r:id="rId41"/>
    <p:sldId id="383" r:id="rId42"/>
    <p:sldId id="385" r:id="rId43"/>
    <p:sldId id="484" r:id="rId44"/>
    <p:sldId id="386" r:id="rId45"/>
    <p:sldId id="485" r:id="rId46"/>
    <p:sldId id="387" r:id="rId47"/>
    <p:sldId id="486" r:id="rId48"/>
    <p:sldId id="450" r:id="rId49"/>
    <p:sldId id="491" r:id="rId50"/>
    <p:sldId id="406" r:id="rId51"/>
    <p:sldId id="407" r:id="rId52"/>
    <p:sldId id="408" r:id="rId53"/>
    <p:sldId id="421" r:id="rId54"/>
    <p:sldId id="422" r:id="rId55"/>
    <p:sldId id="423" r:id="rId56"/>
    <p:sldId id="424" r:id="rId57"/>
    <p:sldId id="425" r:id="rId58"/>
    <p:sldId id="426" r:id="rId59"/>
    <p:sldId id="433" r:id="rId60"/>
    <p:sldId id="427" r:id="rId61"/>
    <p:sldId id="437" r:id="rId62"/>
    <p:sldId id="429" r:id="rId63"/>
    <p:sldId id="430" r:id="rId64"/>
    <p:sldId id="438" r:id="rId65"/>
    <p:sldId id="431" r:id="rId66"/>
    <p:sldId id="442" r:id="rId67"/>
    <p:sldId id="493" r:id="rId68"/>
    <p:sldId id="495" r:id="rId69"/>
    <p:sldId id="413" r:id="rId70"/>
    <p:sldId id="497" r:id="rId71"/>
    <p:sldId id="452" r:id="rId72"/>
    <p:sldId id="453" r:id="rId73"/>
    <p:sldId id="447" r:id="rId74"/>
    <p:sldId id="420" r:id="rId75"/>
    <p:sldId id="444" r:id="rId76"/>
    <p:sldId id="445" r:id="rId77"/>
    <p:sldId id="446" r:id="rId78"/>
    <p:sldId id="531" r:id="rId79"/>
    <p:sldId id="511" r:id="rId80"/>
    <p:sldId id="514" r:id="rId81"/>
    <p:sldId id="515" r:id="rId82"/>
    <p:sldId id="516" r:id="rId83"/>
    <p:sldId id="517" r:id="rId84"/>
    <p:sldId id="518" r:id="rId85"/>
    <p:sldId id="520" r:id="rId86"/>
    <p:sldId id="523" r:id="rId87"/>
    <p:sldId id="524" r:id="rId88"/>
    <p:sldId id="527" r:id="rId89"/>
    <p:sldId id="533" r:id="rId90"/>
  </p:sldIdLst>
  <p:sldSz cx="10058400" cy="7772400"/>
  <p:notesSz cx="6858000" cy="9144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3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882" y="8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B5060F-A3D8-4B2A-B4CE-D1FA8F3F8A9B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98E103-5B33-4ABD-A0BC-EC17AC2330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4BF049-E1BA-4E8B-927C-AC8CD75E1A21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0F673F-B9E3-4464-9367-1A9A645112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830066-0AA1-46CF-ACC0-8C2F229173E6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6858000"/>
            <a:ext cx="31765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04132" y="2112297"/>
            <a:ext cx="4494565" cy="308392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Univers 55 Roman" charset="0"/>
                <a:ea typeface="Univers 55 Roman" charset="0"/>
                <a:cs typeface="Univers 55 Roma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4134" y="3407772"/>
            <a:ext cx="2740449" cy="40267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200" b="0" i="0" baseline="0">
                <a:solidFill>
                  <a:schemeClr val="tx1"/>
                </a:solidFill>
                <a:latin typeface="Univers 55 Roman" charset="0"/>
                <a:ea typeface="Univers 55 Roman" charset="0"/>
                <a:cs typeface="Univers 55 Roman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0"/>
          </p:nvPr>
        </p:nvSpPr>
        <p:spPr>
          <a:xfrm>
            <a:off x="6926249" y="4078053"/>
            <a:ext cx="2736218" cy="34624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 b="0" i="0" baseline="0">
                <a:solidFill>
                  <a:schemeClr val="tx1"/>
                </a:solidFill>
                <a:latin typeface="Univers 45 Light" charset="0"/>
                <a:ea typeface="Univers 45 Light" charset="0"/>
                <a:cs typeface="Univers 45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469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7"/>
            <a:ext cx="8298180" cy="1295400"/>
          </a:xfrm>
          <a:prstGeom prst="rect">
            <a:avLst/>
          </a:prstGeom>
        </p:spPr>
        <p:txBody>
          <a:bodyPr lIns="101882" tIns="50941" rIns="101882" bIns="50941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2920" y="2677160"/>
            <a:ext cx="4023360" cy="4404360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9173" y="2677160"/>
            <a:ext cx="4023360" cy="4404360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02920" y="1779016"/>
            <a:ext cx="4023360" cy="746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lIns="101882" tIns="50941" rIns="101882" bIns="50941"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77740" y="1779016"/>
            <a:ext cx="4023360" cy="746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lIns="101882" tIns="50941" rIns="101882" bIns="50941"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8314532" y="1232694"/>
            <a:ext cx="2281237" cy="422275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fld id="{447318C3-0D18-489D-9402-90754FD4F53B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7635875" y="4241800"/>
            <a:ext cx="3627438" cy="40163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42388" y="6499225"/>
            <a:ext cx="669925" cy="590550"/>
          </a:xfrm>
          <a:prstGeom prst="rect">
            <a:avLst/>
          </a:prstGeom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2FC7A9-5B98-48C6-8AF2-2FE0EC345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41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70500" y="7345363"/>
            <a:ext cx="2346325" cy="34131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fld id="{06EC733B-E590-428A-A82B-0CD3B2E1C76C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3238" y="7345363"/>
            <a:ext cx="4686300" cy="34131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663" y="7345363"/>
            <a:ext cx="552450" cy="341312"/>
          </a:xfrm>
          <a:prstGeom prst="rect">
            <a:avLst/>
          </a:prstGeom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DC6A2E-E35E-4383-B969-C0EF51F06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8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on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6858000"/>
            <a:ext cx="31765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312388" y="3450048"/>
            <a:ext cx="9436143" cy="34624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 b="0" i="0" baseline="0">
                <a:solidFill>
                  <a:schemeClr val="tx1"/>
                </a:solidFill>
                <a:latin typeface="Univers 45 Light" charset="0"/>
                <a:ea typeface="Univers 45 Light" charset="0"/>
                <a:cs typeface="Univers 45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278249" y="717272"/>
            <a:ext cx="5504417" cy="6283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800" b="0" i="0" cap="all" baseline="0">
                <a:solidFill>
                  <a:schemeClr val="bg1"/>
                </a:solidFill>
                <a:latin typeface="Univers 55 Roman" charset="0"/>
                <a:ea typeface="Univers 55 Roman" charset="0"/>
                <a:cs typeface="Univers 55 Roman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911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on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6858000"/>
            <a:ext cx="31765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93921" y="1437428"/>
            <a:ext cx="4145019" cy="6283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800" b="0" i="0" cap="all" baseline="0">
                <a:solidFill>
                  <a:schemeClr val="bg1"/>
                </a:solidFill>
                <a:latin typeface="Univers 55 Roman" charset="0"/>
                <a:ea typeface="Univers 55 Roman" charset="0"/>
                <a:cs typeface="Univers 55 Roman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5838725" y="4363414"/>
            <a:ext cx="3789210" cy="34624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Univers 45 Light" charset="0"/>
                <a:ea typeface="Univers 45 Light" charset="0"/>
                <a:cs typeface="Univers 45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248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on Conten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6858000"/>
            <a:ext cx="31765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half" idx="10"/>
          </p:nvPr>
        </p:nvSpPr>
        <p:spPr>
          <a:xfrm>
            <a:off x="4984448" y="2702556"/>
            <a:ext cx="4426124" cy="34624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228600" indent="-228600" algn="l" defTabSz="228600">
              <a:buFont typeface="Arial" charset="0"/>
              <a:buChar char="•"/>
              <a:defRPr sz="1800" b="0" i="0" baseline="0">
                <a:solidFill>
                  <a:schemeClr val="tx1"/>
                </a:solidFill>
                <a:latin typeface="Univers 45 Light" charset="0"/>
                <a:ea typeface="Univers 45 Light" charset="0"/>
                <a:cs typeface="Univers 45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75145" y="1742867"/>
            <a:ext cx="4935427" cy="62837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800" b="0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 55 Roman" charset="0"/>
                <a:ea typeface="Univers 55 Roman" charset="0"/>
                <a:cs typeface="Univers 55 Roman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075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ton Conten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6858000"/>
            <a:ext cx="31765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78249" y="717272"/>
            <a:ext cx="5504417" cy="6283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800" b="0" i="0" cap="all" baseline="0">
                <a:solidFill>
                  <a:schemeClr val="tx1"/>
                </a:solidFill>
                <a:latin typeface="Univers 55 Roman" charset="0"/>
                <a:ea typeface="Univers 55 Roman" charset="0"/>
                <a:cs typeface="Univers 55 Roman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6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8278019" y="5976144"/>
            <a:ext cx="2146300" cy="142398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4599" y="879794"/>
            <a:ext cx="8869203" cy="1666028"/>
          </a:xfrm>
          <a:prstGeom prst="rect">
            <a:avLst/>
          </a:prstGeom>
        </p:spPr>
        <p:txBody>
          <a:bodyPr lIns="101882" tIns="50941" rIns="101882" bIns="50941" anchor="b">
            <a:normAutofit/>
          </a:bodyPr>
          <a:lstStyle>
            <a:lvl1pPr algn="r">
              <a:defRPr sz="4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94599" y="2550317"/>
            <a:ext cx="8869203" cy="1986280"/>
          </a:xfrm>
          <a:prstGeom prst="rect">
            <a:avLst/>
          </a:prstGeom>
        </p:spPr>
        <p:txBody>
          <a:bodyPr lIns="101882" tIns="50941" rIns="101882" bIns="50941"/>
          <a:lstStyle>
            <a:lvl1pPr marL="0" marR="40753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508125" y="6815138"/>
            <a:ext cx="6370638" cy="412750"/>
          </a:xfrm>
          <a:prstGeom prst="rect">
            <a:avLst/>
          </a:prstGeom>
        </p:spPr>
        <p:txBody>
          <a:bodyPr lIns="101882" tIns="0" rIns="101882" bIns="0" anchor="t"/>
          <a:lstStyle>
            <a:lvl1pPr algn="r">
              <a:defRPr sz="1100"/>
            </a:lvl1pPr>
          </a:lstStyle>
          <a:p>
            <a:pPr>
              <a:defRPr/>
            </a:pPr>
            <a:fld id="{826A2CA6-CA78-4A06-869D-E942AE9C13AA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08125" y="6403975"/>
            <a:ext cx="6370638" cy="414338"/>
          </a:xfrm>
          <a:prstGeom prst="rect">
            <a:avLst/>
          </a:prstGeom>
        </p:spPr>
        <p:txBody>
          <a:bodyPr lIns="101882" tIns="0" rIns="101882" bIns="0" anchor="b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231313" y="6519863"/>
            <a:ext cx="554037" cy="412750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71C06A9A-D179-484E-922C-3AD2F99BD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4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3160"/>
            <a:ext cx="9052560" cy="158557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133849"/>
            <a:ext cx="9052560" cy="5181600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70500" y="7343775"/>
            <a:ext cx="2346325" cy="34290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fld id="{1D05BC96-B775-43CE-B99F-DC056FFA9FE2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7345363"/>
            <a:ext cx="4686300" cy="34131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663" y="7345363"/>
            <a:ext cx="552450" cy="341312"/>
          </a:xfrm>
          <a:prstGeom prst="rect">
            <a:avLst/>
          </a:prstGeom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3B5BEF-A2B2-47C8-9785-E4BA16A21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3160"/>
            <a:ext cx="9052560" cy="158557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70500" y="7345363"/>
            <a:ext cx="2346325" cy="34131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fld id="{2FB098A6-DCCA-4FE1-A8A5-245EAF3BF05F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3238" y="7345363"/>
            <a:ext cx="4686300" cy="34131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663" y="7345363"/>
            <a:ext cx="552450" cy="341312"/>
          </a:xfrm>
          <a:prstGeom prst="rect">
            <a:avLst/>
          </a:prstGeom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BC4A52-7637-4158-84E6-6B85858BF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6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3160"/>
            <a:ext cx="9052560" cy="1585570"/>
          </a:xfrm>
          <a:prstGeom prst="rect">
            <a:avLst/>
          </a:prstGeom>
        </p:spPr>
        <p:txBody>
          <a:bodyPr lIns="101882" tIns="50941" rIns="101882" bIns="50941"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952096"/>
            <a:ext cx="4442460" cy="5129425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952096"/>
            <a:ext cx="4442460" cy="5129425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00" y="7345363"/>
            <a:ext cx="2346325" cy="34131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fld id="{7DA763DF-E997-450F-ACF4-5EA819A74C68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3238" y="7345363"/>
            <a:ext cx="4686300" cy="34131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663" y="7345363"/>
            <a:ext cx="552450" cy="341312"/>
          </a:xfrm>
          <a:prstGeom prst="rect">
            <a:avLst/>
          </a:prstGeom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7AABF5-69E9-4271-A923-7AB0E4390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56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1" charset="0"/>
          <a:ea typeface="ＭＳ Ｐゴシック" pitchFamily="34" charset="-128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1" charset="0"/>
          <a:ea typeface="ＭＳ Ｐゴシック" pitchFamily="34" charset="-128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1" charset="0"/>
          <a:ea typeface="ＭＳ Ｐゴシック" pitchFamily="34" charset="-128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1" charset="0"/>
          <a:ea typeface="ＭＳ Ｐゴシック" pitchFamily="34" charset="-128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1" charset="0"/>
          <a:ea typeface="ＭＳ Ｐゴシック" pitchFamily="34" charset="-128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1" charset="0"/>
          <a:ea typeface="ＭＳ Ｐゴシック" pitchFamily="34" charset="-128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1" charset="0"/>
          <a:ea typeface="ＭＳ Ｐゴシック" pitchFamily="34" charset="-128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1" charset="0"/>
          <a:ea typeface="ＭＳ Ｐゴシック" pitchFamily="34" charset="-128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 bwMode="auto">
          <a:xfrm>
            <a:off x="503238" y="850900"/>
            <a:ext cx="9051925" cy="646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800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Female Reproductive System Disorders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8000" smtClean="0">
              <a:solidFill>
                <a:srgbClr val="0070C0"/>
              </a:solidFill>
              <a:latin typeface="Bauhaus 93" panose="04030905020B02020C02" pitchFamily="8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Dr.R.S.Gopika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Professor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Dept Pathology , SKHMC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cervicitis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592263"/>
            <a:ext cx="9555162" cy="5181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infectious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cervicitis</a:t>
            </a:r>
            <a:endParaRPr lang="en-IN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predisposing factors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trauma of childbirth, instrumentation and excess or deficiency of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oestrogen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Grossly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eversion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ectocervix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hyperaemia,oedema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granular surface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m/e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subepithelial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inflammatory infiltrate of L, plasma cells, M and few N , Sq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develop surface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keratinisation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 Hyperkeratosis(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epidermidisation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Cervical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ectopy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/erosion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benign condition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Seen as  a red, velvet like and often raw looking area on the outer surface of the cervix.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cervical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ectropion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induced by high levels of 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oestrogen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commonly 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occasionally present with post-coital bleeding,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intermenstrual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bleeding, or excessive discharge (non-purulent).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Cervical polyp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89125"/>
            <a:ext cx="9051925" cy="54260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usually originate in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endocervical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canal.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caused by chronic inflammation.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rarely become malignant.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polyps are usually reddish pink, glistening, and &lt; 1 cm in all dimensions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are asymptomatic,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but some cause bleeding or become infected, causing purulent vaginal discharge.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Cervical cancer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the third most common cancer in women worldwide.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develops quite slowly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begins with a precancerous condition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Dysplasia is easily detected -Pap smear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completely treatable.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1925" cy="15859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Cervical Cancer—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aetiology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0238"/>
            <a:ext cx="10058400" cy="58721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Strongly linked to STDs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Herpes simplex virus type 2 (HSV-2)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papillomavirus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(HPV)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Virus exerts direct effects on host cell or may cause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antibody production , Increased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antibodies have been assoc w/ increasing dysplasia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risk factors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Multiple sex partners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Sexual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intercourse in early teen years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 of STDs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Environmental factors such as smoking can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predispose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3213"/>
            <a:ext cx="10058400" cy="819150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</a:rPr>
              <a:t>Cervical Ca —</a:t>
            </a:r>
            <a:r>
              <a:rPr lang="en-US" sz="4500" b="1" dirty="0" err="1" smtClean="0">
                <a:solidFill>
                  <a:schemeClr val="accent1">
                    <a:lumMod val="75000"/>
                  </a:schemeClr>
                </a:solidFill>
              </a:rPr>
              <a:t>Pathophysiology</a:t>
            </a:r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10058400" cy="6019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Carcinoma in situ is noninvasive stage</a:t>
            </a:r>
          </a:p>
          <a:p>
            <a:pPr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Leads to invasive stage</a:t>
            </a:r>
          </a:p>
          <a:p>
            <a:pPr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Invasive has varying characteristics</a:t>
            </a:r>
          </a:p>
          <a:p>
            <a:pPr lvl="1"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Protruding nodular mass or ulceration</a:t>
            </a:r>
          </a:p>
          <a:p>
            <a:pPr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Carcinoma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spreads in all directions</a:t>
            </a:r>
          </a:p>
          <a:p>
            <a:pPr lvl="1"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uterus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vagina,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bladder, rectum, ligaments</a:t>
            </a:r>
          </a:p>
          <a:p>
            <a:pPr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Metastases to lymph nodes occur rarely or in late 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</a:t>
            </a:r>
            <a:endParaRPr lang="en-US" sz="3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0"/>
            <a:ext cx="9051925" cy="788988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Staging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2450"/>
            <a:ext cx="10058400" cy="67627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0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carcinoma in situ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Stage I.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Cancer is confined to the cervix.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II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Cancer at this stage includes the cervix and uterus, but hasn’t spread to the pelvic wall or the lower portion of the vagina.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III.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Cancer at this stage has moved beyond the cervix and uterus to the pelvic wall or the lower portion of the vagina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IV.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spread to -bladder or rectum,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distant spread to- lungs, liver or bones</a:t>
            </a:r>
          </a:p>
          <a:p>
            <a:pPr>
              <a:defRPr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1318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C/F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35100"/>
            <a:ext cx="9051925" cy="58801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unexpected vaginal bleeding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leucorrhea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painful coitus (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dyspareunia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dysuria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5859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3275"/>
            <a:ext cx="9555163" cy="5181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Inflammation of the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endometrium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It is characterized by infection.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N.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Gonorrhoeae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or C.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trachomatis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abortions, delivery, medical instrumentation and retention of placental fragments.</a:t>
            </a:r>
          </a:p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Histologically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Neutrophilic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infiltration of the endometrial tissue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presentation :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typical high fever and purulent vaginal discharge.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5859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Diseases of vulva and vagina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318625" cy="5638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Vulvitis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-reactive inflammation in response to an exogenous stimulus</a:t>
            </a:r>
          </a:p>
          <a:p>
            <a:pPr>
              <a:buFontTx/>
              <a:buChar char="-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sexually  transmitted infections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Complication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obstruction of the excretory ducts of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Bartholin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glands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Characterized by the presence of the plasma cells in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most common organisms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gonorrheae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,Chlamydia ,Streptococcus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Agalactiae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,Tuberculosis ,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,Various viruses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  underlying cancer of the cervix or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endometrium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51925" cy="819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Endometriosis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381125"/>
            <a:ext cx="9051925" cy="5934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Endometriosis is defined by the presence of endometrial   glands  and  </a:t>
            </a: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in  a  location  outside  the  uterus.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Found on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ovaries</a:t>
            </a: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ligaments</a:t>
            </a: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colon, </a:t>
            </a:r>
            <a:endParaRPr lang="en-US" sz="27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sometimes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lungs</a:t>
            </a:r>
          </a:p>
          <a:p>
            <a:pPr lvl="1">
              <a:defRPr/>
            </a:pPr>
            <a:endParaRPr lang="en-US" sz="2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51925" cy="819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Endometriosis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81125"/>
            <a:ext cx="10058400" cy="5934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Responds to cyclic hormonal variations</a:t>
            </a:r>
          </a:p>
          <a:p>
            <a:pPr>
              <a:defRPr/>
            </a:pPr>
            <a:endParaRPr lang="en-US" sz="3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Grows and secretes then degenerates, sheds and bleeds</a:t>
            </a:r>
          </a:p>
          <a:p>
            <a:pPr lvl="1">
              <a:defRPr/>
            </a:pPr>
            <a:endParaRPr lang="en-US" sz="3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Blood irritating to tissues        inflammation and pain</a:t>
            </a:r>
          </a:p>
          <a:p>
            <a:pPr lvl="1">
              <a:defRPr/>
            </a:pPr>
            <a:endParaRPr lang="en-US" sz="3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Recurs w/ e/ cycle w/ eventual fibrous tissue</a:t>
            </a:r>
          </a:p>
          <a:p>
            <a:pPr lvl="1">
              <a:defRPr/>
            </a:pPr>
            <a:endParaRPr lang="en-US" sz="3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Causes adhesions and obstruction</a:t>
            </a:r>
          </a:p>
          <a:p>
            <a:pPr lvl="1">
              <a:defRPr/>
            </a:pPr>
            <a:endParaRPr lang="en-US" sz="2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24413" y="3594100"/>
            <a:ext cx="630237" cy="111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8636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Four  hypotheses  - to  explain  the origin of dispersed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endometriotic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lesions.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4294967295"/>
          </p:nvPr>
        </p:nvSpPr>
        <p:spPr>
          <a:xfrm>
            <a:off x="0" y="1387475"/>
            <a:ext cx="10058400" cy="2408238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regurgitation theory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which is currently favored, proposes  that  menstrual  backflow  through  the  fallopian   tubes leads to implantation.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benign  metastases  theory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Endometrial tissue from the uterus can “spread” to distant sites via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blood vessels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metaplastic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theory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endometrial differentiation of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coelomic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mesothelium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pelvis &amp; abdomen from which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endometrium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originates) as the source.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extrauterine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stem/progenitor cell theory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circulating stem/progenitor cells from the bone marrow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differentiate into endometrial tissue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555162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Endometriosis                            cont….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1475"/>
            <a:ext cx="9807575" cy="56737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chocolate cyst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develops on ovary</a:t>
            </a:r>
          </a:p>
          <a:p>
            <a:pPr lvl="1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Fibrous sac containing old brown blood</a:t>
            </a:r>
          </a:p>
          <a:p>
            <a:pPr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Primary manifestations</a:t>
            </a:r>
          </a:p>
          <a:p>
            <a:pPr lvl="1">
              <a:defRPr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Dysmenorrhoea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severe e/ month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Infertility results from -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Adhesions pulling uterus out of normal position .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Blockage of fallopian tubes</a:t>
            </a:r>
          </a:p>
          <a:p>
            <a:pPr lvl="1">
              <a:defRPr/>
            </a:pPr>
            <a:endParaRPr lang="en-US" sz="27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Endometrial carcinoma 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641475"/>
            <a:ext cx="9220200" cy="5673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most frequent cancer occurring in the female genital tract</a:t>
            </a:r>
          </a:p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frequently 55 and 65 years</a:t>
            </a:r>
          </a:p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clinical settings in which it arise: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-in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perimenopausal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women with oestrogen excess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in older women with endometrial atrophy</a:t>
            </a:r>
          </a:p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associated with oestrogen excess and endometrial hyperplasia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Majority are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adenocarcinoma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24013"/>
            <a:ext cx="9051925" cy="56911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Older age.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Early menarche.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Late menopause. 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Nulliparity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Unopposed estrogen (Obesity, PCOS, HRT).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Previous pelvic irradiation.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Hypertension, Diabetes mellitus. 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other estrogen- dependent neoplasm (breast, ovary)</a:t>
            </a:r>
          </a:p>
          <a:p>
            <a:pPr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Abnormal bleeding: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Postmenopausal bleeding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Menorrhagia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Post-coital spotting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Intermenstrual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bleeding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Blood-stained vaginal discharge.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purulent vaginal discharge.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Colicky abdominal pain.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5859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Endometrial carcinoma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27200"/>
            <a:ext cx="9051925" cy="5588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Localised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Diffuse type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555162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Dysfunctional Uterine Bleeding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(DUB)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 bleeding  from  the  uterus  in  the  absence  of  an organic uterine lesion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 most  common  cause  of  dysfunctional  uterine  bleeding is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anovulation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Anovulatory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cycles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result  from  hormonal  imbalances  and  are  most  common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at menarche and in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perimenopausal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period due to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fluctuations  in  the  hypothalamus/pituitary/ovarian  axis.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Bartholin’s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cyst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inflammation due to bacterial infection in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vulvovaginal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glands.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Vulvar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 intraepithelial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neoplasia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/VIN &amp; early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vulvar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carcinomas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Seen as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leukoplakia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caused by epithelial thickening involving any region of the vulva or adjacent skin.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 common causes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anovulation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286875" cy="5181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Endocrine  disorders-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thyroid  disease,  adrenal disease, or pituitary tumors.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Ovarian  lesions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functioning  ovarian  tumor  ,PCOS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Generalized  metabolic  disturbances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obesity,  malnutrition, or other chronic systemic disorders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Pelvic inflammatory disease (PID)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clinical syndrome characterized by signs and symptoms of ascending infection beginning in the vulva or vagina and spreading   through the entire genital tract.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0058400" cy="7772400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PID</a:t>
            </a:r>
            <a:endParaRPr lang="en-US" sz="40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3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acute, but may be chronic</a:t>
            </a:r>
          </a:p>
          <a:p>
            <a:pPr lvl="1"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 involve some or all of the pelvic organs</a:t>
            </a:r>
          </a:p>
          <a:p>
            <a:pPr lvl="1"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inflammatory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reaction with resultant symptoms</a:t>
            </a:r>
          </a:p>
          <a:p>
            <a:pPr lvl="3"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pelvic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pPr lvl="3"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 worsens with movement &amp; sex</a:t>
            </a:r>
          </a:p>
          <a:p>
            <a:pPr lvl="1"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frequently secondary to untreated or inadequately treated STD</a:t>
            </a:r>
          </a:p>
          <a:p>
            <a:pPr lvl="1">
              <a:defRPr/>
            </a:pP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Complications</a:t>
            </a:r>
          </a:p>
          <a:p>
            <a:pPr lvl="3"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Infertility (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pyosalpinx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Adhesions </a:t>
            </a:r>
          </a:p>
          <a:p>
            <a:pPr lvl="3">
              <a:defRPr/>
            </a:pP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Dysuria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Irregular vaginal bleeding</a:t>
            </a:r>
          </a:p>
          <a:p>
            <a:pPr lvl="3">
              <a:defRPr/>
            </a:pP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Adenomyosis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Adenomyosis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defined as abnormal distribution of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histologically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benign endometrial tissue within the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along with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myometrial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hypertrophy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Nests of endometrial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glands, or both, are found well down in the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between the muscle bundles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Adenomyosis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35100"/>
            <a:ext cx="9051925" cy="58801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and 45 years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Factors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Increasing parity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Early menarche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Short menstrual cycles.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 of previous caesarean section , endometrial curettage or evacuation .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Antidepressant drug use.(because of associated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hyperprolactinemia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PATHOLOGY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4181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 :</a:t>
            </a:r>
          </a:p>
          <a:p>
            <a:pPr lvl="1">
              <a:defRPr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Asymetrically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enlarged in focal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adenomyosis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External surface -    smooth ,regular.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Cut section :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shows diffuse hyperplasia.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Posterior wall may be involved more.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Small ,dark cystic areas containing fluid or old blood       ( burnt match stick appearance).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Microscopy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Presence of endometrial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glands within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classification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Diffuse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adenomyosis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involving large portion of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myometrium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Focal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adenomyosis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restricted area of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with clear border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213"/>
            <a:ext cx="9555163" cy="1585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Tumors of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Leiomyoma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1475"/>
            <a:ext cx="10058400" cy="5673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Benign  tumors  that  arise  from  the  smooth  muscle  cells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in the </a:t>
            </a: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because of their firmness often are referred to clinically as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fibroids.</a:t>
            </a:r>
          </a:p>
          <a:p>
            <a:pPr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common benign tumor in females and are found in 30% to 50% of women during reproductive life.</a:t>
            </a:r>
          </a:p>
          <a:p>
            <a:pPr>
              <a:defRPr/>
            </a:pP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Oestrogens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 oral contraceptives stimulate their growth</a:t>
            </a:r>
          </a:p>
          <a:p>
            <a:pPr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they shrink </a:t>
            </a: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postmenopausally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tumors are clearly monoclonal</a:t>
            </a:r>
            <a:endParaRPr lang="en-US" sz="3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Macroscopically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sharply circumscribed, firm gray-white masses with a characteristic whorled cut surface.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They may occur singly,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multiple tumors – they are  scattered within the uterus, ranging from small nodules to large tumors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890125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Larger -  develop foci of ischemic necrosis with areas of hemorrhage and cystic softening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menopause they may become densely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collagenous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even calcified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5859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Paget Disease of the Vulva</a:t>
            </a:r>
            <a:endParaRPr lang="en-US" sz="320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Red, scaly crusted plaque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characterized by the spread of malignant cells within the epithelium, occasionally with invasion of underlying dermis .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Leiomyosarcomas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555162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Arise from the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of the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myometrium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from preexisting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leiomyomas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always  solitary  and  most  often occur  in  postmenopausal  women.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1652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Grossly –types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54163"/>
            <a:ext cx="9304338" cy="57610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as bulky masses infiltrating the uterine wall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polypoid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lesions projecting into the uterine cavity,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as discrete tumors that  similar to  large, benign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leiomyomas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They are frequently soft, hemorrhagic, and necrotic.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Histologically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they present a wide range of differentiation,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/>
              <a:t>  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cytologic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 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atypia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mitotic activity. 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Uterine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Higher risk if increased estrogen levels</a:t>
            </a:r>
          </a:p>
          <a:p>
            <a:pPr lvl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 w/ exogenous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estrogen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contraceptives</a:t>
            </a:r>
          </a:p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Infertility</a:t>
            </a:r>
          </a:p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Obesity, diabetes, hypertension increase risk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uterine cancer: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Endometrial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adenocarcinoma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The most common type of uterine cancer, starts in the glands of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endometrium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Adenosquamous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carcinoma.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Comprising about 10% of uterine cancers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Papillary serous carcinoma.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aggressive cancer , 5% of uterine cancers.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Uterine sarcoma.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sz="4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Signs and Symptoms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Painless vaginal bleeding or spotting is key sign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Pap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smear not dependable for detection</a:t>
            </a:r>
          </a:p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 aspiration of cells provides best analysis</a:t>
            </a:r>
          </a:p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 signs of malignancy 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include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palpable mass, discomfort or pressure in lower abdomen, bleeding following intercourse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Fallopian Tube Disease-               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Salpingitis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334500" cy="5181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Inflammation of fallopian tube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commonly sexually transmitted due to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chlamydia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gonorrhea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actinomyces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Chlamydia , E coli.  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Gardnerella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influenza, 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etc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Also Herpes and CMV, fungi, parasites</a:t>
            </a:r>
          </a:p>
          <a:p>
            <a:pPr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9271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30313"/>
            <a:ext cx="9051925" cy="60848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clinically evident, with gonorrhea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subclinical, with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Chlamydia.</a:t>
            </a:r>
          </a:p>
          <a:p>
            <a:pPr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Salpingitis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results in scarring of the fallopian tube lining, increasing the risk of tubal ectopic pregnancy.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Extension beyond the fallopian tube gives rise to pelvic inflammatory disease.</a:t>
            </a:r>
          </a:p>
          <a:p>
            <a:pPr>
              <a:defRPr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355725"/>
            <a:ext cx="9051925" cy="59594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usually appear after a menstrual period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most commonly abdominal pain,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smell and color of vaginal discharge,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bloating,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fever,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lower back pain,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nausea,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Vomiting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 during ovulation, periods, during sexual intercourse. </a:t>
            </a:r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5313" y="879475"/>
            <a:ext cx="8867775" cy="66246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Oophoritis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inflammatory condition of single or both ovaries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acute 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oophoritis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oophoritis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causes :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bacterial,viral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infection</a:t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autoimmune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IUD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1889125"/>
            <a:ext cx="9555162" cy="54260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-fever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pelvic pain on both sides, more during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menstral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cycle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heavy bleeding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-discomfort during sexual intercourse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-vaginal discharge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-chills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-nausea/vomiting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-burning sensation during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micturion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-lower back pain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-tenderness in internal examination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5859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Vaginiti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Infection - bacteria, fungi, and parasites</a:t>
            </a:r>
          </a:p>
          <a:p>
            <a:pPr>
              <a:defRPr/>
            </a:pP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Candida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Trichomonas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vaginalis</a:t>
            </a:r>
            <a:endParaRPr lang="en-US" sz="32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Candidal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monilial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vaginitis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produces a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curdy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white discharge.</a:t>
            </a:r>
          </a:p>
          <a:p>
            <a:pPr>
              <a:defRPr/>
            </a:pP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produces a watery, copious gray-green discharge in which parasites can also be identified microscopically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Ovarian Tumors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Tumors may arise from any of the major components of the ovary: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surface epithelium, ovarian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follicle  lining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granulosa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cells, or germ cells.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Epithelial tumors are the most common malignant ovarian tumors and are more common in women older than 40 years of age.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17525"/>
            <a:ext cx="9051925" cy="67976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AU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 cell Tumours</a:t>
            </a:r>
            <a:endParaRPr lang="en-US" altLang="en-US" sz="27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Benign cystic = 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Dermoid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(the most common neoplasm of young ♀ – 15% bilateral)</a:t>
            </a:r>
          </a:p>
          <a:p>
            <a:pPr lvl="3">
              <a:defRPr/>
            </a:pP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Malignant includes -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Dysgerminoma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(LDH), 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Teratoma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Endodermal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sinus Ca (AFP), 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Choriocarcinoma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bHCG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</a:p>
          <a:p>
            <a:pPr lvl="3">
              <a:buFont typeface="Arial" panose="020B0604020202020204" pitchFamily="34" charset="0"/>
              <a:buNone/>
              <a:defRPr/>
            </a:pP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Cystadenoma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(serous and 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mucinous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>
              <a:buFont typeface="Arial" panose="020B0604020202020204" pitchFamily="34" charset="0"/>
              <a:buNone/>
              <a:defRPr/>
            </a:pP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Cystadenocarcinoma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Serous</a:t>
            </a:r>
          </a:p>
          <a:p>
            <a:pPr lvl="3">
              <a:buFont typeface="Arial" panose="020B0604020202020204" pitchFamily="34" charset="0"/>
              <a:buNone/>
              <a:defRPr/>
            </a:pP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Mucinous</a:t>
            </a:r>
            <a:endParaRPr lang="en-US" altLang="en-US" sz="27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anose="020B0604020202020204" pitchFamily="34" charset="0"/>
              <a:buNone/>
              <a:defRPr/>
            </a:pP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Endometroid</a:t>
            </a:r>
            <a:endParaRPr lang="en-US" altLang="en-US" sz="27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anose="020B0604020202020204" pitchFamily="34" charset="0"/>
              <a:buNone/>
              <a:defRPr/>
            </a:pP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Clear cell 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adenoCa</a:t>
            </a:r>
            <a:endParaRPr lang="en-US" altLang="en-US" sz="27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</a:p>
          <a:p>
            <a:pPr lvl="3">
              <a:defRPr/>
            </a:pP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granulosa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 benign or malignant</a:t>
            </a:r>
          </a:p>
          <a:p>
            <a:pPr lvl="3">
              <a:defRPr/>
            </a:pP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Androgen producing (</a:t>
            </a:r>
            <a:r>
              <a:rPr lang="en-US" altLang="en-US" sz="27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Androblastoma</a:t>
            </a: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alt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Secondary Cancers (Stomach, Bowel, Breast etc)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375" y="258763"/>
            <a:ext cx="4357688" cy="7081837"/>
          </a:xfrm>
        </p:spPr>
        <p:txBody>
          <a:bodyPr>
            <a:normAutofit/>
          </a:bodyPr>
          <a:lstStyle/>
          <a:p>
            <a:pPr lvl="2">
              <a:spcBef>
                <a:spcPts val="0"/>
              </a:spcBef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31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Factors</a:t>
            </a:r>
            <a:endParaRPr lang="en-US" sz="31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age, (average age at diagnosis 63 years old)</a:t>
            </a:r>
          </a:p>
          <a:p>
            <a:pPr lvl="1">
              <a:spcBef>
                <a:spcPts val="0"/>
              </a:spcBef>
              <a:defRPr/>
            </a:pP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Nulliparous</a:t>
            </a:r>
            <a:endParaRPr lang="en-US" sz="3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infertility </a:t>
            </a:r>
            <a:endParaRPr lang="en-US" sz="3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BMI &gt; 30,    </a:t>
            </a:r>
          </a:p>
          <a:p>
            <a:pPr lvl="1">
              <a:spcBef>
                <a:spcPts val="0"/>
              </a:spcBef>
              <a:defRPr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 history of breast cancer.</a:t>
            </a:r>
          </a:p>
          <a:p>
            <a:pPr lvl="1">
              <a:spcBef>
                <a:spcPts val="0"/>
              </a:spcBef>
              <a:defRPr/>
            </a:pP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oestrogen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alone hormone replacement therapy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1138" y="0"/>
            <a:ext cx="4013200" cy="7340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33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Protective</a:t>
            </a:r>
          </a:p>
          <a:p>
            <a:pPr lvl="1">
              <a:defRPr/>
            </a:pPr>
            <a:r>
              <a:rPr lang="en-US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Having Tubal Ligation</a:t>
            </a:r>
          </a:p>
          <a:p>
            <a:pPr lvl="1">
              <a:defRPr/>
            </a:pPr>
            <a:r>
              <a:rPr lang="en-US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Hysterectomy</a:t>
            </a:r>
          </a:p>
          <a:p>
            <a:pPr lvl="1">
              <a:defRPr/>
            </a:pPr>
            <a:r>
              <a:rPr lang="en-US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Multiple pregnancies</a:t>
            </a:r>
          </a:p>
          <a:p>
            <a:pPr lvl="1">
              <a:defRPr/>
            </a:pPr>
            <a:r>
              <a:rPr lang="en-US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Pregnancy before 35 yr</a:t>
            </a:r>
          </a:p>
          <a:p>
            <a:pPr lvl="1">
              <a:defRPr/>
            </a:pPr>
            <a:r>
              <a:rPr lang="en-US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Birth Control Pills</a:t>
            </a:r>
            <a:endParaRPr lang="en-US" sz="3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30313"/>
            <a:ext cx="9418638" cy="602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Ovaries are normally not palpable in pre-menarche, and after the menopause</a:t>
            </a:r>
          </a:p>
          <a:p>
            <a:pPr eaLnBrk="1" hangingPunct="1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reproductive age group ovaries are palpable in the lean pts.</a:t>
            </a:r>
          </a:p>
          <a:p>
            <a:pPr eaLnBrk="1" hangingPunct="1">
              <a:buFont typeface="Wingdings 2" pitchFamily="18" charset="2"/>
              <a:buChar char="ë"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Ovarian size of different age groups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	  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Premenopause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  3.5 x 2 x 1.5 cm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	   Early menopause   1 – 2 yrs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					   2 x 1.5x0.5cm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	  Late menopause    2-5yrs 							                  1.5x0.75x0.5cm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82725"/>
            <a:ext cx="9051925" cy="6289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3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OVARIAN CYSTS CAN BE CLASSIFIED AS FOLLOWS: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	Functional		Benign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	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Neoplastic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borderline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Malignant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100" b="1" dirty="0" smtClean="0"/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100" dirty="0" smtClean="0"/>
              <a:t>				</a:t>
            </a:r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 flipV="1">
            <a:off x="3405188" y="375285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2" tIns="50941" rIns="101882" bIns="50941"/>
          <a:lstStyle/>
          <a:p>
            <a:endParaRPr lang="en-IN"/>
          </a:p>
        </p:txBody>
      </p:sp>
      <p:sp>
        <p:nvSpPr>
          <p:cNvPr id="66564" name="Line 5"/>
          <p:cNvSpPr>
            <a:spLocks noChangeShapeType="1"/>
          </p:cNvSpPr>
          <p:nvPr/>
        </p:nvSpPr>
        <p:spPr bwMode="auto">
          <a:xfrm>
            <a:off x="3405188" y="46672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2" tIns="50941" rIns="101882" bIns="50941"/>
          <a:lstStyle/>
          <a:p>
            <a:endParaRPr lang="en-IN"/>
          </a:p>
        </p:txBody>
      </p:sp>
      <p:sp>
        <p:nvSpPr>
          <p:cNvPr id="66565" name="Line 6"/>
          <p:cNvSpPr>
            <a:spLocks noChangeShapeType="1"/>
          </p:cNvSpPr>
          <p:nvPr/>
        </p:nvSpPr>
        <p:spPr bwMode="auto">
          <a:xfrm>
            <a:off x="3405188" y="4667250"/>
            <a:ext cx="838200" cy="94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2" tIns="50941" rIns="101882" bIns="50941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431800"/>
            <a:ext cx="9051925" cy="734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FUNCTIONAL OVARIAN CYSTS INCLUDES: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a.	Follicular cysts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b.  Corpus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luteum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cysts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c.  Theca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luten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cysts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1.	Serous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cystadenoma</a:t>
            </a:r>
            <a:endParaRPr lang="en-US" sz="3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 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Mucinous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cystadenoma</a:t>
            </a:r>
            <a:endParaRPr lang="en-US" sz="3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3. 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Endometrioma</a:t>
            </a:r>
            <a:endParaRPr lang="en-US" sz="3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4. 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Dermoid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cysts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5. 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Fibroma</a:t>
            </a:r>
            <a:endParaRPr lang="en-US" sz="3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MALIGNANT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431800"/>
            <a:ext cx="9304338" cy="6562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FUNCTIONAL CYSTS</a:t>
            </a:r>
          </a:p>
          <a:p>
            <a:pPr eaLnBrk="1" hangingPunct="1">
              <a:buFontTx/>
              <a:buChar char="-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are cysts related to ovarian  function i.e. the process of ovulation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 the most common detected cysts in the reproductive age group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be reach up to 10 cm in diameter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Resolve spontaneously.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135063"/>
            <a:ext cx="9051925" cy="6637337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ë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Follicular cysts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results from the growth of a follicle that does not rupture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eaLnBrk="1" hangingPunct="1">
              <a:buFont typeface="Wingdings 2" pitchFamily="18" charset="2"/>
              <a:buChar char="ë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Corpus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luteum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cysts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results from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Hge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inside a corpus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luteum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eaLnBrk="1" hangingPunct="1">
              <a:buFont typeface="Wingdings 2" pitchFamily="18" charset="2"/>
              <a:buChar char="ë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Theca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luteum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cysts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result from over stimulation of the ovary by HCG. </a:t>
            </a:r>
          </a:p>
          <a:p>
            <a:pPr eaLnBrk="1" hangingPunct="1">
              <a:buFont typeface="Wingdings 2" pitchFamily="18" charset="2"/>
              <a:buChar char="ë"/>
              <a:defRPr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Benign ovarian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tumour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</a:b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80% of ovarian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tumour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are benign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lvl="1" eaLnBrk="1" hangingPunct="1">
              <a:buFontTx/>
              <a:buChar char="-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Benign ovarian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tumour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can  be solid or cystic</a:t>
            </a:r>
          </a:p>
          <a:p>
            <a:pPr algn="justLow">
              <a:buClr>
                <a:srgbClr val="FFFF00"/>
              </a:buClr>
              <a:buSzPct val="120000"/>
              <a:buFont typeface="Arial" panose="020B0604020202020204" pitchFamily="34" charset="0"/>
              <a:buNone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Clr>
                <a:srgbClr val="FFFF00"/>
              </a:buClr>
              <a:buSzPct val="120000"/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divided generally by cell type of origin into three main groups:</a:t>
            </a:r>
          </a:p>
          <a:p>
            <a:pPr algn="justLow">
              <a:buClr>
                <a:srgbClr val="FFFF00"/>
              </a:buClr>
              <a:buSzPct val="120000"/>
              <a:buFont typeface="Arial" panose="020B0604020202020204" pitchFamily="34" charset="0"/>
              <a:buNone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81100" lvl="2" indent="-514350" algn="justLow">
              <a:buClr>
                <a:srgbClr val="FFFF00"/>
              </a:buCl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Epithelial</a:t>
            </a:r>
          </a:p>
          <a:p>
            <a:pPr marL="1181100" lvl="2" indent="-514350" algn="justLow">
              <a:buClr>
                <a:srgbClr val="FFFF00"/>
              </a:buCl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Stromal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81100" lvl="2" indent="-514350" algn="justLow">
              <a:buClr>
                <a:srgbClr val="FFFF00"/>
              </a:buCl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Germ cell</a:t>
            </a:r>
          </a:p>
          <a:p>
            <a:pPr lvl="1" eaLnBrk="1" hangingPunct="1">
              <a:buFontTx/>
              <a:buChar char="-"/>
              <a:defRPr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Benign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tumours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74875"/>
            <a:ext cx="9051925" cy="5140325"/>
          </a:xfrm>
        </p:spPr>
        <p:txBody>
          <a:bodyPr/>
          <a:lstStyle/>
          <a:p>
            <a:pPr algn="justLow">
              <a:buClr>
                <a:srgbClr val="FFFF00"/>
              </a:buCl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Serous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cystadenomas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Clr>
                <a:srgbClr val="FFFF00"/>
              </a:buCl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Mucinous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cystadenomas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Clr>
                <a:srgbClr val="FFFF00"/>
              </a:buCl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Brenner cell tumors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82613"/>
            <a:ext cx="9051925" cy="13065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Vaginal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6388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cell  carcinoma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 the  vagina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&gt; 60 years- associated  with  HPV  infection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Clear cell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adenocarcinoma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tumor, was identified  in  some young  women  whose  mothers took diethylstilbestrol during pregnancy to prevent threatened abortion.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Sarcoma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botryoides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embryonal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rhabdomyosarcoma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 rare  form  of  primary  vaginal  cancer  that  manifests  as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soft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polypoid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masses in infants &lt; 5yrs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Serous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Cystadenoma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Commonest</a:t>
            </a: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 Usually do not reach very large sizes</a:t>
            </a: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unilocular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multilocular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 smooth surface</a:t>
            </a: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 fluid filled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MUCINOUS CYSTADENOMA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55763"/>
            <a:ext cx="9051925" cy="5659437"/>
          </a:xfrm>
        </p:spPr>
        <p:txBody>
          <a:bodyPr/>
          <a:lstStyle/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May reach very large size</a:t>
            </a: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Filled with thick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mucinous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material</a:t>
            </a: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Perforation may lead to a serious condition called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pseudomyxoma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peritonei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Dermoid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Cysts or Benign Cystic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Teratoma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 algn="just">
              <a:buClr>
                <a:srgbClr val="FFFF00"/>
              </a:buCl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mmonest solid ovarian neoplasm found in young women.</a:t>
            </a:r>
          </a:p>
          <a:p>
            <a:pPr algn="just">
              <a:buClr>
                <a:srgbClr val="FFFF00"/>
              </a:buCl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composed primarily of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ectodermal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tissue ,with some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mesodermal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endodermal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elements.</a:t>
            </a:r>
          </a:p>
          <a:p>
            <a:pPr algn="just">
              <a:buClr>
                <a:srgbClr val="FFFF00"/>
              </a:buCl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Commonly asymptomatic unless they undergo torsion or rupture and releases sebaceous material that causes chemical peritonitis.</a:t>
            </a:r>
          </a:p>
          <a:p>
            <a:pPr algn="just">
              <a:buClr>
                <a:srgbClr val="FFFF00"/>
              </a:buCl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Dermoid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cysts are bilateral in 12% of cases, and becomes malignant in approximately 2%.</a:t>
            </a: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FIBROMA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solid, encapsulated, smooth-surfaced tumor made up of interlacing bundles of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fibrocytes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Low">
              <a:buClr>
                <a:srgbClr val="FFFF00"/>
              </a:buClr>
              <a:buSzPct val="120000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not hormonally active.</a:t>
            </a:r>
          </a:p>
          <a:p>
            <a:pPr algn="justLow">
              <a:buClr>
                <a:srgbClr val="FFFF00"/>
              </a:buClr>
              <a:buSzPct val="120000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associated with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ascites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Clr>
                <a:srgbClr val="FFFF00"/>
              </a:buClr>
              <a:buSzPct val="120000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flow of this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ascitic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fluid through the trans diaphragmatic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into the right pleural cavity may result in 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Meigs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' syndrome (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ascites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hydrothorax in association with an ovarian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fibroma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905622" indent="-905622" eaLnBrk="1" hangingPunct="1">
              <a:buFont typeface="Arial" panose="020B0604020202020204" pitchFamily="34" charset="0"/>
              <a:buNone/>
              <a:defRPr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5859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Brenner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tumour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938"/>
            <a:ext cx="9807575" cy="6164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uncommon, solid,</a:t>
            </a:r>
          </a:p>
          <a:p>
            <a:pPr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arise from the surface epithelium or from </a:t>
            </a: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urogenital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epithelium trapped within the germinal ridge. </a:t>
            </a:r>
          </a:p>
          <a:p>
            <a:pPr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usually unilateral , consisting of an abundant </a:t>
            </a: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containing nests of transitional-like epithelium resembling that of the urinary tract. </a:t>
            </a:r>
          </a:p>
          <a:p>
            <a:pPr>
              <a:defRPr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Smooth,  encapsulated and gray-white range from a few </a:t>
            </a: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cms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20 cm in diameter.</a:t>
            </a:r>
          </a:p>
          <a:p>
            <a:pPr>
              <a:defRPr/>
            </a:pPr>
            <a:r>
              <a:rPr lang="en-US" sz="3100" dirty="0" smtClean="0"/>
              <a:t> </a:t>
            </a:r>
            <a:endParaRPr lang="en-US" sz="31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517525"/>
            <a:ext cx="9051925" cy="65643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signs and symptoms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1.	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abdominal girth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2.  Abdominal discomfort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3.  Pressure symptoms		bladder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				bowel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4.  Acute abdomen due to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-	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Hge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-	Rupture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-	Torsion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5.  Asymptomatic coincidentally diagnosed</a:t>
            </a:r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>
            <a:off x="4587875" y="2505075"/>
            <a:ext cx="130810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2" tIns="50941" rIns="101882" bIns="50941"/>
          <a:lstStyle/>
          <a:p>
            <a:endParaRPr lang="en-IN"/>
          </a:p>
        </p:txBody>
      </p:sp>
      <p:sp>
        <p:nvSpPr>
          <p:cNvPr id="77828" name="Line 5"/>
          <p:cNvSpPr>
            <a:spLocks noChangeShapeType="1"/>
          </p:cNvSpPr>
          <p:nvPr/>
        </p:nvSpPr>
        <p:spPr bwMode="auto">
          <a:xfrm>
            <a:off x="4587875" y="2505075"/>
            <a:ext cx="1308100" cy="41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2" tIns="50941" rIns="101882" bIns="50941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MALIGNANT TUMOURS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2133600"/>
            <a:ext cx="9051925" cy="518160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Hereditary or familial ovarian cancer</a:t>
            </a:r>
          </a:p>
          <a:p>
            <a:pPr marL="509412" indent="-509412">
              <a:buFont typeface="+mj-lt"/>
              <a:buAutoNum type="arabicParenR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BRCA 1&amp;2 mutations</a:t>
            </a:r>
          </a:p>
          <a:p>
            <a:pPr marL="509412" indent="-509412">
              <a:buFont typeface="+mj-lt"/>
              <a:buAutoNum type="arabicParenR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RAS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09412" indent="-509412">
              <a:buFont typeface="+mj-lt"/>
              <a:buAutoNum type="arabicParenR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p53 mutations</a:t>
            </a:r>
          </a:p>
          <a:p>
            <a:pPr marL="509412" indent="-509412">
              <a:buFont typeface="Wingdings" pitchFamily="2" charset="2"/>
              <a:buChar char="Ø"/>
              <a:defRPr/>
            </a:pPr>
            <a:endParaRPr lang="en-US" sz="3600" dirty="0" smtClean="0"/>
          </a:p>
          <a:p>
            <a:pPr marL="509412" indent="-509412">
              <a:buFont typeface="Wingdings" pitchFamily="2" charset="2"/>
              <a:buChar char="Ø"/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213"/>
            <a:ext cx="10058400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Serous /papillary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cystadenocarcinoma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50-80% of all malignant epithelial ovarian tumors 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The prevalence peaks - the 6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to 7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decades of life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Macroscopically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appears as 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multilocular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cystic ovarian tumor with papillary projections.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Psammomatous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bodies may be present in  30% of cases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CA-125    &gt;90% of cases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Mucinous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cystadenocarcinoma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/>
              <a:t>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 malignant tumor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ypically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multilocular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with numerous smooth, thin-walled cysts.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material is found within the cysts, sometimes accompanied by hemorrhagic or cellular debris.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proportionately greater solid,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nonfatty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non-fibrous tissue –aggressiveness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58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819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46075"/>
            <a:ext cx="9136062" cy="656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5859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Disorders of cervix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anatomy and histology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The	cervix	 includes the	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exocervix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endocervix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exocervix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begins at the cervical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lined by	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nonkeratinizing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epithelium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 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Dysgerminoma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97013"/>
            <a:ext cx="9051925" cy="58181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common malignant ovarian germ cell tumor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composed of primitive, undifferentiated germ cells.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Female counterpart to testicular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seminoma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common in children and young women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Excellent prognosis with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Composed of sheets or nests of uniform cells with clear 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cytoplasm and distinct cell membranes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Tumor often separated by fibrous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septae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Serum lactic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(LDH) is often elevated (95%)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Hypercalcemia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 develop as 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paraneoplastic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Ovarian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teratoblastoma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 malignant tumor which is found in childhood in juvenile period.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 in the lower part of the abdomen and general weakness are common.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the advanced cases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ascites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present. 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Metastatses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arise very quickly.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mmature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teratoma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03350"/>
            <a:ext cx="9051925" cy="5911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is a very rare tumor,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frequently in the first two decades of life and almost never after menopause</a:t>
            </a:r>
          </a:p>
          <a:p>
            <a:pPr>
              <a:defRPr/>
            </a:pP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contains immature or embryonic structures.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most common embryonic component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neuroectoderm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Immature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teratomas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composed of embryonic 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endodermal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derivatives are rare.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common symptoms - abdominal distension and masses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Krukenberg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tumour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malignancy  in the ovary that metastasized  from a primary site.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classically the gastrointestinal tract,  the breast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Microscopically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characterized by 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mucin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-secreting signet-ring cells in the tissue of the ovary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517525"/>
            <a:ext cx="8548688" cy="1036638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1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Staging of Ovarian Canc</a:t>
            </a:r>
            <a:r>
              <a:rPr lang="en-US" altLang="en-US" sz="31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er:</a:t>
            </a:r>
            <a:endParaRPr lang="en-AU" altLang="en-US" sz="31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159000"/>
            <a:ext cx="9890125" cy="46640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1A	- Confined to one ovary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1B	- </a:t>
            </a:r>
            <a:r>
              <a:rPr lang="en-US" altLang="en-US" sz="31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Ascites</a:t>
            </a:r>
            <a:r>
              <a:rPr lang="en-US" alt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+</a:t>
            </a:r>
            <a:r>
              <a:rPr lang="en-US" altLang="en-US" sz="31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peritoneal cytology</a:t>
            </a:r>
          </a:p>
          <a:p>
            <a:pPr eaLnBrk="1" hangingPunct="1">
              <a:defRPr/>
            </a:pPr>
            <a:r>
              <a:rPr lang="en-US" alt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2A	- Involves uterus or tubes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2B	- Involves other pelvic viscera</a:t>
            </a:r>
          </a:p>
          <a:p>
            <a:pPr eaLnBrk="1" hangingPunct="1">
              <a:defRPr/>
            </a:pPr>
            <a:r>
              <a:rPr lang="en-US" alt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3A	- Confined to pelvis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3B	- to lymph nodes or upper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abdominal implants &gt;2cm</a:t>
            </a:r>
          </a:p>
          <a:p>
            <a:pPr eaLnBrk="1" hangingPunct="1">
              <a:defRPr/>
            </a:pPr>
            <a:r>
              <a:rPr lang="en-US" altLang="en-US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4	         - Distant metastases</a:t>
            </a:r>
            <a:endParaRPr lang="en-AU" altLang="en-US" sz="3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8297862" cy="129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CLINICAL FEATURES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03238" y="2676525"/>
            <a:ext cx="4022725" cy="4405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Asymptomatic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Anorexia, wt loss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Abdominal –pain/ distension/bloating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Irregular mass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Dyspnoea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Nausea/constipation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Urinary frequency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8538" y="2676525"/>
            <a:ext cx="4024312" cy="4405313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Ascites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Lower abdominal/ pelvic mass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Omental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cake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Nodules in pouch of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douglas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069" name="Text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503238" y="1779588"/>
            <a:ext cx="4022725" cy="7461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>
                <a:solidFill>
                  <a:schemeClr val="bg1"/>
                </a:solidFill>
              </a:rPr>
              <a:t>Symptoms</a:t>
            </a:r>
          </a:p>
        </p:txBody>
      </p:sp>
      <p:sp>
        <p:nvSpPr>
          <p:cNvPr id="88070" name="Text Placeholder 5"/>
          <p:cNvSpPr>
            <a:spLocks noGrp="1"/>
          </p:cNvSpPr>
          <p:nvPr>
            <p:ph type="body" sz="quarter" idx="3"/>
          </p:nvPr>
        </p:nvSpPr>
        <p:spPr bwMode="auto">
          <a:xfrm>
            <a:off x="4778375" y="1779588"/>
            <a:ext cx="4022725" cy="7461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smtClean="0">
                <a:solidFill>
                  <a:schemeClr val="bg1"/>
                </a:solidFill>
              </a:rPr>
              <a:t>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Diagnostic criteria of ovarian cancer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1952625"/>
            <a:ext cx="4441825" cy="51292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09412" indent="-509412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Ovarian volume&gt;10cm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09412" indent="-509412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Solid and cystic</a:t>
            </a:r>
          </a:p>
          <a:p>
            <a:pPr marL="509412" indent="-509412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Multiloculated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09412" indent="-509412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Thickness of cyst wall&gt;3mm</a:t>
            </a:r>
          </a:p>
          <a:p>
            <a:pPr marL="509412" indent="-509412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thickness&gt;2mm</a:t>
            </a:r>
          </a:p>
          <a:p>
            <a:pPr marL="509412" indent="-509412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Bilaterality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09412" indent="-509412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Papillary excrescences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1952625"/>
            <a:ext cx="4441825" cy="51292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Doppler flow studies</a:t>
            </a:r>
          </a:p>
          <a:p>
            <a:pPr marL="509412" indent="-509412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Increase 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vascularity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CA-125</a:t>
            </a:r>
          </a:p>
          <a:p>
            <a:pPr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diagnostic methods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2133600"/>
            <a:ext cx="9051925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CT scan  -Detects disease 1.5-2 cm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MRI        - Detects disease &gt;1cm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PET Scan- for distant disease</a:t>
            </a:r>
          </a:p>
          <a:p>
            <a:pPr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Confirmed by Cytology or tissue diagnosis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Paracentesis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FNAC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Surgical specimen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Diseases  of  pregnancy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Ectopic pregnancy</a:t>
            </a:r>
            <a:endParaRPr lang="en-IN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89125"/>
            <a:ext cx="9051925" cy="54260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implantation of the fertilized ovum in any site other than the normal uterine location</a:t>
            </a:r>
          </a:p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implantation is in the oviducts (tubal pregnancy)</a:t>
            </a:r>
          </a:p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ovaries, the abdominal cavity, and the intrauterine portion of the oviducts (interstitial pregnancy). </a:t>
            </a:r>
          </a:p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Any factor that retards passage of the ovum along its course through the oviducts to the uterus predisposes to an ectopic pregnancy.</a:t>
            </a:r>
          </a:p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 inflammatory changes in the oviduct, intrauterine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endometriosis</a:t>
            </a:r>
            <a:endParaRPr lang="en-I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5859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Cervicitis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Inflammations of the cervix </a:t>
            </a:r>
          </a:p>
          <a:p>
            <a:pPr>
              <a:defRPr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associated with a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mucopurulent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purulent vaginal discharge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Types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noninfectious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infectious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cervicitis</a:t>
            </a:r>
            <a:endParaRPr lang="en-IN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IN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Streptococci, Staphylococci,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Enterococci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Escherichia coli. Chlamydia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trachomatis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Ureaplasma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urealyticum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Candida spp.,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gonorrhoeae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herpes simplex II ,HPV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4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Gestational </a:t>
            </a:r>
            <a:r>
              <a:rPr lang="en-US" altLang="zh-CN" sz="49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trophoblasitc</a:t>
            </a:r>
            <a:r>
              <a:rPr lang="en-US" altLang="zh-CN" sz="4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disease (GTD)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10058400" cy="5181600"/>
          </a:xfrm>
        </p:spPr>
        <p:txBody>
          <a:bodyPr/>
          <a:lstStyle/>
          <a:p>
            <a:pPr lvl="1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of related lesions arising from abnormal proliferation of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trophoblast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placenta. 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Hydatidiform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mole (complete and partial) </a:t>
            </a:r>
          </a:p>
          <a:p>
            <a:pPr lvl="1">
              <a:defRPr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Invasive mole</a:t>
            </a:r>
          </a:p>
          <a:p>
            <a:pPr lvl="1">
              <a:defRPr/>
            </a:pPr>
            <a:r>
              <a:rPr lang="en-US" altLang="zh-CN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Choriocarcino</a:t>
            </a:r>
            <a:r>
              <a:rPr lang="en-US" altLang="zh-CN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906462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HYDATIDIFORM MOLE/molar </a:t>
            </a:r>
            <a:r>
              <a:rPr lang="en-IN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pergnancy</a:t>
            </a:r>
            <a:endParaRPr lang="en-IN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675"/>
            <a:ext cx="10058400" cy="5927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relatively rare condition in which cells of the  chorionic 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don't develop correctly.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instead, they turn into watery clusters that can't support a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growing baby.</a:t>
            </a:r>
          </a:p>
          <a:p>
            <a:pPr>
              <a:defRPr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grape like mass forms inside of the uterus after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  fertilization instead of a normal embryo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Women with a 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hydatidiform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mole will have a positive         pregnancy test and often believe they have a normal          pregnancy  for the first three or four months</a:t>
            </a:r>
            <a:endParaRPr lang="en-IN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1318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Types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35100"/>
            <a:ext cx="9318625" cy="5880100"/>
          </a:xfrm>
        </p:spPr>
        <p:txBody>
          <a:bodyPr/>
          <a:lstStyle/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two patterns result from abnormal fertilization.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N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partial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moles. </a:t>
            </a:r>
          </a:p>
          <a:p>
            <a:pPr>
              <a:defRPr/>
            </a:pPr>
            <a:endParaRPr lang="en-IN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A partial molar pregnancy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 includes an abnormal embryo  that does not survive. 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A compete molar pregnancy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 is a small cluster of clear blisters or pouches that don't contain an embryo.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11138"/>
            <a:ext cx="9051925" cy="103505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 MOLES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24013"/>
            <a:ext cx="9051925" cy="5691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 nuclear genes are inherited from the father only (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androgenesis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80%-  an empty egg is fertilized by a single sperm, followed by a duplication of all  genes.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20% -an empty egg is fertilized by two sperm.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both cases,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diploid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karyotype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composed of entirely paternal genes,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(usually 46,XX)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 mitochondrial genes are inherited from the mother. 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PARTIAL MOLES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nucleus contains one maternal set of genes and two paternal sets.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mechanism is usually the reduplication of the paternal haploid set from a single sperm, or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dispermic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(two sperm) fertilization of the egg.</a:t>
            </a:r>
          </a:p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resulting in a triploid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karyotype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with a preponderance of paternal genes.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93725" y="377825"/>
            <a:ext cx="9051925" cy="744538"/>
          </a:xfrm>
          <a:prstGeom prst="rect">
            <a:avLst/>
          </a:prstGeom>
        </p:spPr>
        <p:txBody>
          <a:bodyPr lIns="101882" tIns="50941" rIns="101882" bIns="50941">
            <a:norm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Morphology 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6850" y="604838"/>
            <a:ext cx="9861550" cy="6126162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1">
              <a:buFont typeface="Arial" panose="020B0604020202020204" pitchFamily="34" charset="0"/>
              <a:buNone/>
              <a:defRPr/>
            </a:pPr>
            <a:endParaRPr lang="en-US" altLang="zh-CN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moles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Hydropic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degeneration of all </a:t>
            </a:r>
            <a:r>
              <a:rPr lang="en-US" altLang="zh-C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villi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Villous edema, </a:t>
            </a:r>
            <a:r>
              <a:rPr lang="en-US" altLang="zh-C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trophoblastic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hyperplasia, </a:t>
            </a:r>
            <a:endParaRPr lang="en-US" altLang="zh-CN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fetal-derived 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blood vessels disappear in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zh-C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Partial moles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combine embryo or fetus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Villous edema partially, </a:t>
            </a:r>
            <a:r>
              <a:rPr lang="en-US" altLang="zh-C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trophoblastic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proliferation  ,fetal-derived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blood </a:t>
            </a:r>
            <a:endParaRPr lang="en-US" altLang="zh-CN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vessels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altLang="zh-C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Hydatidiform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mole- c/m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8275"/>
            <a:ext cx="10058400" cy="6145213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moles</a:t>
            </a:r>
          </a:p>
          <a:p>
            <a:pPr>
              <a:lnSpc>
                <a:spcPct val="85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vaginal bleeding  during early pregnancy( 8-12week)</a:t>
            </a:r>
          </a:p>
          <a:p>
            <a:pPr>
              <a:lnSpc>
                <a:spcPct val="8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common symptom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Uterine enlargement exceeding normal pregnant uterus </a:t>
            </a:r>
          </a:p>
          <a:p>
            <a:pPr>
              <a:lnSpc>
                <a:spcPct val="85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Others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Abdominal pain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Pregnancy-induced hypertension</a:t>
            </a:r>
          </a:p>
          <a:p>
            <a:pPr>
              <a:lnSpc>
                <a:spcPct val="8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Hyperthyroidism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Partial moles</a:t>
            </a:r>
            <a:endParaRPr lang="en-US" altLang="en-US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Mild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Confused with abortion easily</a:t>
            </a:r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IN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Invasive moles</a:t>
            </a:r>
            <a:endParaRPr lang="en-IN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complete moles that are more invasive locally but do not have the aggressive metastatic potential of a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choriocarcinoma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retains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hydropic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which penetrate the uterine wall deeply, causing rupture and sometimes life-threatening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hemorrhage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spread - broad ligament and vagina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57200"/>
            <a:ext cx="9053513" cy="1373188"/>
          </a:xfrm>
        </p:spPr>
        <p:txBody>
          <a:bodyPr/>
          <a:lstStyle/>
          <a:p>
            <a:pPr>
              <a:defRPr/>
            </a:pPr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CHORIOCARCINOMA</a:t>
            </a:r>
            <a:endParaRPr lang="en-IN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30388"/>
            <a:ext cx="9220200" cy="598328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 aggressive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arises either from gestational chorionic epithelium or, less frequently, from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totipotential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within the gonads.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invades the </a:t>
            </a:r>
            <a:r>
              <a:rPr lang="en-US" altLang="zh-C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penetrate the </a:t>
            </a:r>
            <a:r>
              <a:rPr lang="en-US" altLang="zh-C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serosa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may produce distant metastases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appear as very hemorrhagic, necrotic masses within the uterus</a:t>
            </a:r>
          </a:p>
          <a:p>
            <a:pPr>
              <a:buClr>
                <a:schemeClr val="tx1"/>
              </a:buClr>
              <a:buFont typeface="Wingdings" pitchFamily="2" charset="2"/>
              <a:buChar char="l"/>
              <a:defRPr/>
            </a:pPr>
            <a:endParaRPr lang="en-US" altLang="zh-CN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Microscopy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altLang="zh-C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but instead sheets or foci of </a:t>
            </a:r>
            <a:r>
              <a:rPr lang="en-US" altLang="zh-C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trophoblasts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a background of hemorrhage and necrosis</a:t>
            </a:r>
            <a:endParaRPr lang="en-IN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33600"/>
            <a:ext cx="9051925" cy="51816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Robbinson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-Basic Pathology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Harsh Mohan-Text Book Of Pathology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Robin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Reid-Pathology Illustrated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51925" cy="158591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classification of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cervicitis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03350"/>
            <a:ext cx="9334500" cy="59118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and chronic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cervicitis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cervicitis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Associated  with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puerperium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gonococcal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infection, syphilis, herpes simplex.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Grossly- 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cervix shows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everted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endocervical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mucosa which is red and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oedematous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M/E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infiltration of the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subepithelial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periglandular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tissue with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oedema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congestion.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24337</TotalTime>
  <Words>2956</Words>
  <Application>Microsoft Office PowerPoint</Application>
  <PresentationFormat>Custom</PresentationFormat>
  <Paragraphs>637</Paragraphs>
  <Slides>89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2" baseType="lpstr">
      <vt:lpstr>Calibri</vt:lpstr>
      <vt:lpstr>ＭＳ Ｐゴシック</vt:lpstr>
      <vt:lpstr>Arial</vt:lpstr>
      <vt:lpstr>Calibri Light</vt:lpstr>
      <vt:lpstr>Batang</vt:lpstr>
      <vt:lpstr>Bauhaus 93</vt:lpstr>
      <vt:lpstr>Times New Roman</vt:lpstr>
      <vt:lpstr>Wingdings 2</vt:lpstr>
      <vt:lpstr>Wingdings</vt:lpstr>
      <vt:lpstr>Symbol</vt:lpstr>
      <vt:lpstr>Arial Unicode MS</vt:lpstr>
      <vt:lpstr>DengXian Light</vt:lpstr>
      <vt:lpstr>Office Theme</vt:lpstr>
      <vt:lpstr>PowerPoint Presentation</vt:lpstr>
      <vt:lpstr>Diseases of vulva and vagina</vt:lpstr>
      <vt:lpstr>Bartholin’s  cyst </vt:lpstr>
      <vt:lpstr>Paget Disease of the Vulva</vt:lpstr>
      <vt:lpstr>Vaginitis </vt:lpstr>
      <vt:lpstr>          Vaginal Tumours </vt:lpstr>
      <vt:lpstr>Disorders of cervix</vt:lpstr>
      <vt:lpstr>Cervicitis </vt:lpstr>
      <vt:lpstr>Other classification of cervicitis </vt:lpstr>
      <vt:lpstr>Chronic cervicitis </vt:lpstr>
      <vt:lpstr>Cervical ectopy/erosion </vt:lpstr>
      <vt:lpstr>Cervical polyp </vt:lpstr>
      <vt:lpstr>Cervical cancer</vt:lpstr>
      <vt:lpstr>Cervical Cancer—aetiology </vt:lpstr>
      <vt:lpstr>Cervical Ca —Pathophysiology </vt:lpstr>
      <vt:lpstr>                                     Staging </vt:lpstr>
      <vt:lpstr>C/F </vt:lpstr>
      <vt:lpstr>Endometritis </vt:lpstr>
      <vt:lpstr>Acute endometritis</vt:lpstr>
      <vt:lpstr>Chronic endometritis</vt:lpstr>
      <vt:lpstr>Endometriosis</vt:lpstr>
      <vt:lpstr>Endometriosis</vt:lpstr>
      <vt:lpstr>Four  hypotheses  - to  explain  the origin of dispersed endometriotic lesions. </vt:lpstr>
      <vt:lpstr>Endometriosis                            cont….</vt:lpstr>
      <vt:lpstr>Endometrial carcinoma </vt:lpstr>
      <vt:lpstr>Risk Factors</vt:lpstr>
      <vt:lpstr>Clinical Presentation </vt:lpstr>
      <vt:lpstr>Endometrial carcinoma </vt:lpstr>
      <vt:lpstr>Dysfunctional Uterine Bleeding (DUB)</vt:lpstr>
      <vt:lpstr>Less common causes of anovulation are </vt:lpstr>
      <vt:lpstr>Pelvic inflammatory disease (PID)</vt:lpstr>
      <vt:lpstr>PowerPoint Presentation</vt:lpstr>
      <vt:lpstr>Adenomyosis</vt:lpstr>
      <vt:lpstr>Adenomyosis</vt:lpstr>
      <vt:lpstr>PATHOLOGY</vt:lpstr>
      <vt:lpstr>Clinical classification</vt:lpstr>
      <vt:lpstr>Tumors of Myometrium-  Leiomyoma </vt:lpstr>
      <vt:lpstr>Macroscopically</vt:lpstr>
      <vt:lpstr> </vt:lpstr>
      <vt:lpstr>Leiomyosarcomas</vt:lpstr>
      <vt:lpstr>Grossly –types </vt:lpstr>
      <vt:lpstr>Uterine Cancer</vt:lpstr>
      <vt:lpstr>Types of uterine cancer: </vt:lpstr>
      <vt:lpstr>Signs and Symptoms</vt:lpstr>
      <vt:lpstr>Fallopian Tube Disease-                 Salpingitis  </vt:lpstr>
      <vt:lpstr>Types </vt:lpstr>
      <vt:lpstr>Symptoms</vt:lpstr>
      <vt:lpstr>Oophoritis  inflammatory condition of single or both ovaries  Types  acute oophoritis   chronic oophoritis  causes : bacterial,viral  infection autoimmune IUD  </vt:lpstr>
      <vt:lpstr>Symptoms</vt:lpstr>
      <vt:lpstr>Ovarian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Benign ovarian tumour  </vt:lpstr>
      <vt:lpstr>Benign tumours</vt:lpstr>
      <vt:lpstr>Serous Cystadenoma</vt:lpstr>
      <vt:lpstr>MUCINOUS CYSTADENOMA </vt:lpstr>
      <vt:lpstr>Dermoid Cysts or Benign Cystic Teratoma </vt:lpstr>
      <vt:lpstr>FIBROMA </vt:lpstr>
      <vt:lpstr>Brenner tumour</vt:lpstr>
      <vt:lpstr>PowerPoint Presentation</vt:lpstr>
      <vt:lpstr>               MALIGNANT TUMOURS</vt:lpstr>
      <vt:lpstr>Serous /papillary cystadenocarcinoma</vt:lpstr>
      <vt:lpstr>Mucinous cystadenocarcinoma</vt:lpstr>
      <vt:lpstr>PowerPoint Presentation</vt:lpstr>
      <vt:lpstr> Dysgerminoma</vt:lpstr>
      <vt:lpstr>Ovarian teratoblastoma </vt:lpstr>
      <vt:lpstr> Immature teratoma</vt:lpstr>
      <vt:lpstr>Krukenberg tumour</vt:lpstr>
      <vt:lpstr>Staging of Ovarian Cancer:</vt:lpstr>
      <vt:lpstr>      CLINICAL FEATURES</vt:lpstr>
      <vt:lpstr>Diagnostic criteria of ovarian cancer </vt:lpstr>
      <vt:lpstr>Other diagnostic methods</vt:lpstr>
      <vt:lpstr>         Diseases  of  pregnancy</vt:lpstr>
      <vt:lpstr>Ectopic pregnancy</vt:lpstr>
      <vt:lpstr>Gestational trophoblasitc disease (GTD)</vt:lpstr>
      <vt:lpstr>HYDATIDIFORM MOLE/molar pergnancy</vt:lpstr>
      <vt:lpstr>Types </vt:lpstr>
      <vt:lpstr>COMPLETE MOLES</vt:lpstr>
      <vt:lpstr>PARTIAL MOLES</vt:lpstr>
      <vt:lpstr>Morphology </vt:lpstr>
      <vt:lpstr>Hydatidiform mole- c/m</vt:lpstr>
      <vt:lpstr>Invasive moles</vt:lpstr>
      <vt:lpstr>CHORIOCARCINOMA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Thiel</dc:creator>
  <cp:lastModifiedBy>Lib Lab One</cp:lastModifiedBy>
  <cp:revision>198</cp:revision>
  <cp:lastPrinted>2016-09-08T10:52:11Z</cp:lastPrinted>
  <dcterms:created xsi:type="dcterms:W3CDTF">2016-04-18T13:24:04Z</dcterms:created>
  <dcterms:modified xsi:type="dcterms:W3CDTF">2020-10-31T06:28:54Z</dcterms:modified>
</cp:coreProperties>
</file>